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Lst>
  <p:notesMasterIdLst>
    <p:notesMasterId r:id="rId29"/>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Amatic SC" pitchFamily="2" charset="-79"/>
      <p:regular r:id="rId30"/>
      <p:bold r:id="rId31"/>
    </p:embeddedFont>
    <p:embeddedFont>
      <p:font typeface="Inconsolata" pitchFamily="49" charset="77"/>
      <p:regular r:id="rId32"/>
      <p:bold r:id="rId33"/>
    </p:embeddedFont>
    <p:embeddedFont>
      <p:font typeface="Roboto" panose="02000000000000000000" pitchFamily="2" charset="0"/>
      <p:regular r:id="rId34"/>
      <p:bold r:id="rId35"/>
      <p:italic r:id="rId36"/>
      <p:boldItalic r:id="rId37"/>
    </p:embeddedFont>
    <p:embeddedFont>
      <p:font typeface="Roboto Light" panose="02000000000000000000" pitchFamily="2" charset="0"/>
      <p:regular r:id="rId38"/>
      <p:bold r:id="rId39"/>
      <p:italic r:id="rId40"/>
      <p:boldItalic r:id="rId41"/>
    </p:embeddedFont>
    <p:embeddedFont>
      <p:font typeface="Roboto Medium" panose="02000000000000000000" pitchFamily="2" charset="0"/>
      <p:regular r:id="rId42"/>
      <p:bold r:id="rId43"/>
      <p:italic r:id="rId44"/>
      <p:boldItalic r:id="rId45"/>
    </p:embeddedFont>
    <p:embeddedFont>
      <p:font typeface="Roboto Thin"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p:restoredTop sz="79800"/>
  </p:normalViewPr>
  <p:slideViewPr>
    <p:cSldViewPr snapToGrid="0" snapToObjects="1">
      <p:cViewPr varScale="1">
        <p:scale>
          <a:sx n="118" d="100"/>
          <a:sy n="118"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4831362597_2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4831362597_2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1c91b66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1c91b66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1c91b662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1c91b662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1c91b662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1c91b662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1c91b662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1c91b662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1c91b662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1c91b662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1c91b662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51c91b662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51c91b6627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51c91b6627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1c91b662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1c91b662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51c91b6627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51c91b6627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65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51c91b662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51c91b662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51c91b6627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51c91b662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1c91b662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1c91b662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1c91b6627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1c91b6627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1c91b662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1c91b662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1c91b6627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1c91b6627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51c91b6627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51c91b6627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51c91b662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51c91b662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1c91b662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1c91b662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later in the week we'll cover the basics of agile development and testing web apps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1c91b66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1c91b66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1c91b662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1c91b66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1c91b662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1c91b662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AdobeStock_57847954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1c91b66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1c91b66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shutterstock_1169083885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1c91b662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1c91b662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1c91b662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1c91b662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7" name="Google Shape;1017;p52"/>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8" name="Google Shape;1018;p52"/>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0" name="Google Shape;1020;p52"/>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6" name="Google Shape;1026;p5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15.1</a:t>
            </a:r>
            <a:endParaRPr/>
          </a:p>
        </p:txBody>
      </p:sp>
      <p:sp>
        <p:nvSpPr>
          <p:cNvPr id="1040" name="Google Shape;1040;p5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137" name="Google Shape;1137;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8" name="Google Shape;1138;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64"/>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1352550" y="34617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txBox="1">
            <a:spLocks noGrp="1"/>
          </p:cNvSpPr>
          <p:nvPr>
            <p:ph type="subTitle" idx="2"/>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Incorporate authentication (JSON Web Tokens, sessions, etc.)</a:t>
            </a:r>
            <a:endParaRPr sz="1800">
              <a:latin typeface="Roboto"/>
              <a:ea typeface="Roboto"/>
              <a:cs typeface="Roboto"/>
              <a:sym typeface="Roboto"/>
            </a:endParaRPr>
          </a:p>
        </p:txBody>
      </p:sp>
      <p:sp>
        <p:nvSpPr>
          <p:cNvPr id="1145" name="Google Shape;1145;p64"/>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Use an existing public dataset to power the database</a:t>
            </a:r>
            <a:endParaRPr sz="1800">
              <a:latin typeface="Roboto"/>
              <a:ea typeface="Roboto"/>
              <a:cs typeface="Roboto"/>
              <a:sym typeface="Roboto"/>
            </a:endParaRPr>
          </a:p>
        </p:txBody>
      </p:sp>
      <p:sp>
        <p:nvSpPr>
          <p:cNvPr id="1146" name="Google Shape;1146;p64"/>
          <p:cNvSpPr txBox="1">
            <a:spLocks noGrp="1"/>
          </p:cNvSpPr>
          <p:nvPr>
            <p:ph type="subTitle" idx="4"/>
          </p:nvPr>
        </p:nvSpPr>
        <p:spPr>
          <a:xfrm>
            <a:off x="-12300" y="34617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Create a strategy for sharing data across team members, e.g., a seed/</a:t>
            </a:r>
            <a:r>
              <a:rPr lang="en" sz="1800" dirty="0" err="1">
                <a:latin typeface="Roboto"/>
                <a:ea typeface="Roboto"/>
                <a:cs typeface="Roboto"/>
                <a:sym typeface="Roboto"/>
              </a:rPr>
              <a:t>schema.sql</a:t>
            </a:r>
            <a:r>
              <a:rPr lang="en" sz="1800" dirty="0">
                <a:latin typeface="Roboto"/>
                <a:ea typeface="Roboto"/>
                <a:cs typeface="Roboto"/>
                <a:sym typeface="Roboto"/>
              </a:rPr>
              <a:t> file</a:t>
            </a:r>
            <a:endParaRPr sz="1800" dirty="0">
              <a:latin typeface="Roboto"/>
              <a:ea typeface="Roboto"/>
              <a:cs typeface="Roboto"/>
              <a:sym typeface="Roboto"/>
            </a:endParaRPr>
          </a:p>
        </p:txBody>
      </p:sp>
      <p:pic>
        <p:nvPicPr>
          <p:cNvPr id="1148" name="Google Shape;1148;p64"/>
          <p:cNvPicPr preferRelativeResize="0"/>
          <p:nvPr/>
        </p:nvPicPr>
        <p:blipFill rotWithShape="1">
          <a:blip r:embed="rId3">
            <a:alphaModFix/>
          </a:blip>
          <a:srcRect t="228" b="238"/>
          <a:stretch/>
        </p:blipFill>
        <p:spPr>
          <a:xfrm>
            <a:off x="429768" y="1769898"/>
            <a:ext cx="785566" cy="606900"/>
          </a:xfrm>
          <a:prstGeom prst="rect">
            <a:avLst/>
          </a:prstGeom>
          <a:noFill/>
          <a:ln>
            <a:noFill/>
          </a:ln>
        </p:spPr>
      </p:pic>
      <p:pic>
        <p:nvPicPr>
          <p:cNvPr id="1149" name="Google Shape;1149;p64"/>
          <p:cNvPicPr preferRelativeResize="0"/>
          <p:nvPr/>
        </p:nvPicPr>
        <p:blipFill rotWithShape="1">
          <a:blip r:embed="rId3">
            <a:alphaModFix/>
          </a:blip>
          <a:srcRect t="228" b="238"/>
          <a:stretch/>
        </p:blipFill>
        <p:spPr>
          <a:xfrm>
            <a:off x="432306" y="3459373"/>
            <a:ext cx="785566" cy="606900"/>
          </a:xfrm>
          <a:prstGeom prst="rect">
            <a:avLst/>
          </a:prstGeom>
          <a:noFill/>
          <a:ln>
            <a:noFill/>
          </a:ln>
        </p:spPr>
      </p:pic>
      <p:pic>
        <p:nvPicPr>
          <p:cNvPr id="1150" name="Google Shape;1150;p64"/>
          <p:cNvPicPr preferRelativeResize="0"/>
          <p:nvPr/>
        </p:nvPicPr>
        <p:blipFill rotWithShape="1">
          <a:blip r:embed="rId4">
            <a:alphaModFix/>
          </a:blip>
          <a:srcRect t="1830" b="1830"/>
          <a:stretch/>
        </p:blipFill>
        <p:spPr>
          <a:xfrm>
            <a:off x="429768" y="2625061"/>
            <a:ext cx="785567" cy="60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1156" name="Google Shape;115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a:t>
            </a:r>
            <a:r>
              <a:rPr lang="en">
                <a:solidFill>
                  <a:schemeClr val="dk1"/>
                </a:solidFill>
              </a:rPr>
              <a:t>formal, </a:t>
            </a:r>
            <a:r>
              <a:rPr lang="en"/>
              <a:t>10-minute presentation must include: </a:t>
            </a:r>
            <a:endParaRPr/>
          </a:p>
        </p:txBody>
      </p:sp>
      <p:sp>
        <p:nvSpPr>
          <p:cNvPr id="1157" name="Google Shape;1157;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58" name="Google Shape;1158;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9" name="Google Shape;1159;p6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dirty="0">
                <a:latin typeface="Roboto"/>
                <a:ea typeface="Roboto"/>
                <a:cs typeface="Roboto"/>
                <a:sym typeface="Roboto"/>
              </a:rPr>
              <a:t>Your application’s overall concept</a:t>
            </a:r>
            <a:endParaRPr sz="2000" dirty="0">
              <a:latin typeface="Roboto"/>
              <a:ea typeface="Roboto"/>
              <a:cs typeface="Roboto"/>
              <a:sym typeface="Roboto"/>
            </a:endParaRPr>
          </a:p>
        </p:txBody>
      </p:sp>
      <p:sp>
        <p:nvSpPr>
          <p:cNvPr id="1161" name="Google Shape;1161;p6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2" name="Google Shape;1162;p65"/>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The motivation for your application’s development</a:t>
            </a:r>
            <a:endParaRPr sz="2000">
              <a:latin typeface="Roboto"/>
              <a:ea typeface="Roboto"/>
              <a:cs typeface="Roboto"/>
              <a:sym typeface="Roboto"/>
            </a:endParaRPr>
          </a:p>
        </p:txBody>
      </p:sp>
      <p:sp>
        <p:nvSpPr>
          <p:cNvPr id="1163" name="Google Shape;1163;p6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Your design process</a:t>
            </a:r>
            <a:endParaRPr sz="2000">
              <a:latin typeface="Roboto"/>
              <a:ea typeface="Roboto"/>
              <a:cs typeface="Roboto"/>
              <a:sym typeface="Roboto"/>
            </a:endParaRPr>
          </a:p>
        </p:txBody>
      </p:sp>
      <p:sp>
        <p:nvSpPr>
          <p:cNvPr id="1165" name="Google Shape;1165;p6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6" name="Google Shape;1166;p65"/>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Technologies used (and a brief description of how they work)</a:t>
            </a:r>
            <a:endParaRPr sz="2000">
              <a:latin typeface="Roboto"/>
              <a:ea typeface="Roboto"/>
              <a:cs typeface="Roboto"/>
              <a:sym typeface="Roboto"/>
            </a:endParaRPr>
          </a:p>
        </p:txBody>
      </p:sp>
      <p:sp>
        <p:nvSpPr>
          <p:cNvPr id="1167" name="Google Shape;1167;p6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A demonstration of the application’s functionality</a:t>
            </a:r>
            <a:endParaRPr sz="2000">
              <a:latin typeface="Roboto"/>
              <a:ea typeface="Roboto"/>
              <a:cs typeface="Roboto"/>
              <a:sym typeface="Roboto"/>
            </a:endParaRPr>
          </a:p>
        </p:txBody>
      </p:sp>
      <p:sp>
        <p:nvSpPr>
          <p:cNvPr id="1169" name="Google Shape;1169;p6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Directions for future development</a:t>
            </a:r>
            <a:endParaRPr sz="2000">
              <a:latin typeface="Roboto"/>
              <a:ea typeface="Roboto"/>
              <a:cs typeface="Roboto"/>
              <a:sym typeface="Roboto"/>
            </a:endParaRPr>
          </a:p>
        </p:txBody>
      </p:sp>
      <p:sp>
        <p:nvSpPr>
          <p:cNvPr id="1171" name="Google Shape;1171;p6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Clr>
                <a:srgbClr val="000000"/>
              </a:buClr>
              <a:buSzPts val="1100"/>
              <a:buFont typeface="Arial"/>
              <a:buNone/>
            </a:pPr>
            <a:r>
              <a:rPr lang="en" sz="2000">
                <a:latin typeface="Roboto"/>
                <a:ea typeface="Roboto"/>
                <a:cs typeface="Roboto"/>
                <a:sym typeface="Roboto"/>
              </a:rPr>
              <a:t>Sometimes, talking intelligently about tech &gt; doing tech.</a:t>
            </a:r>
            <a:endParaRPr sz="2000">
              <a:latin typeface="Roboto"/>
              <a:ea typeface="Roboto"/>
              <a:cs typeface="Roboto"/>
              <a:sym typeface="Roboto"/>
            </a:endParaRPr>
          </a:p>
        </p:txBody>
      </p:sp>
      <p:pic>
        <p:nvPicPr>
          <p:cNvPr id="1173" name="Google Shape;1173;p65"/>
          <p:cNvPicPr preferRelativeResize="0"/>
          <p:nvPr/>
        </p:nvPicPr>
        <p:blipFill rotWithShape="1">
          <a:blip r:embed="rId3">
            <a:alphaModFix/>
          </a:blip>
          <a:srcRect t="1830" b="1830"/>
          <a:stretch/>
        </p:blipFill>
        <p:spPr>
          <a:xfrm>
            <a:off x="429768" y="1171588"/>
            <a:ext cx="521208" cy="396118"/>
          </a:xfrm>
          <a:prstGeom prst="rect">
            <a:avLst/>
          </a:prstGeom>
          <a:noFill/>
          <a:ln>
            <a:noFill/>
          </a:ln>
        </p:spPr>
      </p:pic>
      <p:pic>
        <p:nvPicPr>
          <p:cNvPr id="1174" name="Google Shape;1174;p65"/>
          <p:cNvPicPr preferRelativeResize="0"/>
          <p:nvPr/>
        </p:nvPicPr>
        <p:blipFill rotWithShape="1">
          <a:blip r:embed="rId4">
            <a:alphaModFix/>
          </a:blip>
          <a:srcRect t="1047" b="1037"/>
          <a:stretch/>
        </p:blipFill>
        <p:spPr>
          <a:xfrm>
            <a:off x="429768" y="1709650"/>
            <a:ext cx="521208" cy="396118"/>
          </a:xfrm>
          <a:prstGeom prst="rect">
            <a:avLst/>
          </a:prstGeom>
          <a:noFill/>
          <a:ln>
            <a:noFill/>
          </a:ln>
        </p:spPr>
      </p:pic>
      <p:pic>
        <p:nvPicPr>
          <p:cNvPr id="1175" name="Google Shape;1175;p65"/>
          <p:cNvPicPr preferRelativeResize="0"/>
          <p:nvPr/>
        </p:nvPicPr>
        <p:blipFill rotWithShape="1">
          <a:blip r:embed="rId3">
            <a:alphaModFix/>
          </a:blip>
          <a:srcRect t="1830" b="1830"/>
          <a:stretch/>
        </p:blipFill>
        <p:spPr>
          <a:xfrm>
            <a:off x="429768" y="2205600"/>
            <a:ext cx="521208" cy="396118"/>
          </a:xfrm>
          <a:prstGeom prst="rect">
            <a:avLst/>
          </a:prstGeom>
          <a:noFill/>
          <a:ln>
            <a:noFill/>
          </a:ln>
        </p:spPr>
      </p:pic>
      <p:pic>
        <p:nvPicPr>
          <p:cNvPr id="1176" name="Google Shape;1176;p65"/>
          <p:cNvPicPr preferRelativeResize="0"/>
          <p:nvPr/>
        </p:nvPicPr>
        <p:blipFill rotWithShape="1">
          <a:blip r:embed="rId4">
            <a:alphaModFix/>
          </a:blip>
          <a:srcRect t="1047" b="1037"/>
          <a:stretch/>
        </p:blipFill>
        <p:spPr>
          <a:xfrm>
            <a:off x="429768" y="2755163"/>
            <a:ext cx="521208" cy="396118"/>
          </a:xfrm>
          <a:prstGeom prst="rect">
            <a:avLst/>
          </a:prstGeom>
          <a:noFill/>
          <a:ln>
            <a:noFill/>
          </a:ln>
        </p:spPr>
      </p:pic>
      <p:pic>
        <p:nvPicPr>
          <p:cNvPr id="1177" name="Google Shape;1177;p65"/>
          <p:cNvPicPr preferRelativeResize="0"/>
          <p:nvPr/>
        </p:nvPicPr>
        <p:blipFill rotWithShape="1">
          <a:blip r:embed="rId3">
            <a:alphaModFix/>
          </a:blip>
          <a:srcRect t="1830" b="1830"/>
          <a:stretch/>
        </p:blipFill>
        <p:spPr>
          <a:xfrm>
            <a:off x="429768" y="3277788"/>
            <a:ext cx="521208" cy="396118"/>
          </a:xfrm>
          <a:prstGeom prst="rect">
            <a:avLst/>
          </a:prstGeom>
          <a:noFill/>
          <a:ln>
            <a:noFill/>
          </a:ln>
        </p:spPr>
      </p:pic>
      <p:pic>
        <p:nvPicPr>
          <p:cNvPr id="1178" name="Google Shape;1178;p65"/>
          <p:cNvPicPr preferRelativeResize="0"/>
          <p:nvPr/>
        </p:nvPicPr>
        <p:blipFill rotWithShape="1">
          <a:blip r:embed="rId4">
            <a:alphaModFix/>
          </a:blip>
          <a:srcRect t="1380" b="1390"/>
          <a:stretch/>
        </p:blipFill>
        <p:spPr>
          <a:xfrm>
            <a:off x="429768" y="3794760"/>
            <a:ext cx="520980" cy="393192"/>
          </a:xfrm>
          <a:prstGeom prst="rect">
            <a:avLst/>
          </a:prstGeom>
          <a:noFill/>
          <a:ln>
            <a:noFill/>
          </a:ln>
        </p:spPr>
      </p:pic>
      <p:pic>
        <p:nvPicPr>
          <p:cNvPr id="1179" name="Google Shape;1179;p65"/>
          <p:cNvPicPr preferRelativeResize="0"/>
          <p:nvPr/>
        </p:nvPicPr>
        <p:blipFill rotWithShape="1">
          <a:blip r:embed="rId3">
            <a:alphaModFix/>
          </a:blip>
          <a:srcRect t="1830" b="1830"/>
          <a:stretch/>
        </p:blipFill>
        <p:spPr>
          <a:xfrm>
            <a:off x="429768" y="4343400"/>
            <a:ext cx="520979" cy="393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Metrics</a:t>
            </a:r>
            <a:endParaRPr/>
          </a:p>
        </p:txBody>
      </p:sp>
      <p:sp>
        <p:nvSpPr>
          <p:cNvPr id="1185" name="Google Shape;1185;p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1186" name="Google Shape;1186;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7" name="Google Shape;118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Metrics</a:t>
            </a:r>
            <a:endParaRPr/>
          </a:p>
        </p:txBody>
      </p:sp>
      <p:sp>
        <p:nvSpPr>
          <p:cNvPr id="1193" name="Google Shape;119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194" name="Google Shape;1194;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 2 will be assessed on the following: </a:t>
            </a:r>
            <a:endParaRPr/>
          </a:p>
        </p:txBody>
      </p:sp>
      <p:sp>
        <p:nvSpPr>
          <p:cNvPr id="1196" name="Google Shape;1196;p67"/>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1197" name="Google Shape;1197;p67"/>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1198" name="Google Shape;1198;p67"/>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1199" name="Google Shape;1199;p67"/>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1200" name="Google Shape;1200;p67"/>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dirty="0"/>
              <a:t>Group Activity: </a:t>
            </a:r>
            <a:br>
              <a:rPr lang="en" sz="3000" b="1" dirty="0"/>
            </a:br>
            <a:r>
              <a:rPr lang="en" sz="3000" dirty="0">
                <a:latin typeface="Roboto Light"/>
                <a:ea typeface="Roboto Light"/>
                <a:cs typeface="Roboto Light"/>
                <a:sym typeface="Roboto Light"/>
              </a:rPr>
              <a:t>Create a Repository</a:t>
            </a:r>
            <a:endParaRPr sz="3000" dirty="0">
              <a:latin typeface="Roboto Light"/>
              <a:ea typeface="Roboto Light"/>
              <a:cs typeface="Roboto Light"/>
              <a:sym typeface="Roboto Light"/>
            </a:endParaRPr>
          </a:p>
          <a:p>
            <a:pPr marL="0" lvl="0" indent="0" algn="l" rtl="0">
              <a:spcBef>
                <a:spcPts val="800"/>
              </a:spcBef>
              <a:spcAft>
                <a:spcPts val="0"/>
              </a:spcAft>
              <a:buNone/>
            </a:pPr>
            <a:r>
              <a:rPr lang="en" sz="1800" dirty="0">
                <a:latin typeface="Roboto Light"/>
                <a:ea typeface="Roboto Light"/>
                <a:cs typeface="Roboto Light"/>
                <a:sym typeface="Roboto Light"/>
              </a:rPr>
              <a:t>Work with your project group to create project repos in GitHub and invite each other as collaborators.</a:t>
            </a:r>
            <a:endParaRPr sz="1800" dirty="0">
              <a:latin typeface="Roboto Light"/>
              <a:ea typeface="Roboto Light"/>
              <a:cs typeface="Roboto Light"/>
              <a:sym typeface="Roboto Light"/>
            </a:endParaRPr>
          </a:p>
        </p:txBody>
      </p:sp>
      <p:sp>
        <p:nvSpPr>
          <p:cNvPr id="1206" name="Google Shape;120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1207" name="Google Shape;1207;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6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6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1214" name="Google Shape;1214;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5" name="Google Shape;1215;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Linting</a:t>
            </a:r>
            <a:endParaRPr/>
          </a:p>
        </p:txBody>
      </p:sp>
      <p:sp>
        <p:nvSpPr>
          <p:cNvPr id="1216" name="Google Shape;121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What is a JavaScript</a:t>
            </a:r>
            <a:r>
              <a:rPr lang="en" b="1">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use one?</a:t>
            </a:r>
            <a:endParaRPr>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Linter</a:t>
            </a:r>
            <a:endParaRPr/>
          </a:p>
        </p:txBody>
      </p:sp>
      <p:sp>
        <p:nvSpPr>
          <p:cNvPr id="1229" name="Google Shape;122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1230" name="Google Shape;1230;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1" name="Google Shape;123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232" name="Google Shape;1232;p71"/>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A </a:t>
            </a:r>
            <a:r>
              <a:rPr lang="en" sz="1500" b="1"/>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3" name="Google Shape;1233;p71"/>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What is a JavaScript linter?</a:t>
            </a:r>
            <a:endParaRPr sz="1400" b="1"/>
          </a:p>
        </p:txBody>
      </p:sp>
      <p:sp>
        <p:nvSpPr>
          <p:cNvPr id="1234" name="Google Shape;1234;p71"/>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5" name="Google Shape;1235;p71"/>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Why would we use a linter? </a:t>
            </a:r>
            <a:endParaRPr sz="1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2"/>
          <p:cNvSpPr txBox="1">
            <a:spLocks noGrp="1"/>
          </p:cNvSpPr>
          <p:nvPr>
            <p:ph type="title"/>
          </p:nvPr>
        </p:nvSpPr>
        <p:spPr>
          <a:xfrm>
            <a:off x="2544050" y="1545675"/>
            <a:ext cx="54156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1" name="Google Shape;124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42" name="Google Shape;124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248" name="Google Shape;124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49" name="Google Shape;1249;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latin typeface="Roboto Light"/>
                <a:ea typeface="Roboto Light"/>
                <a:cs typeface="Roboto Light"/>
                <a:sym typeface="Roboto Light"/>
              </a:rPr>
              <a:t>Sit with your Groups!</a:t>
            </a:r>
            <a:endParaRPr sz="6600" dirty="0">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92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Partner Activity: </a:t>
            </a:r>
            <a:br>
              <a:rPr lang="en" sz="3000" b="1">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b="1">
                <a:solidFill>
                  <a:schemeClr val="dk1"/>
                </a:solidFill>
              </a:rPr>
              <a:t>Instructions sent via Slack. </a:t>
            </a:r>
            <a:endParaRPr sz="1800" b="1">
              <a:solidFill>
                <a:schemeClr val="dk1"/>
              </a:solidFill>
            </a:endParaRPr>
          </a:p>
          <a:p>
            <a:pPr marL="0" lvl="0" indent="0" algn="l" rtl="0">
              <a:spcBef>
                <a:spcPts val="800"/>
              </a:spcBef>
              <a:spcAft>
                <a:spcPts val="0"/>
              </a:spcAft>
              <a:buNone/>
            </a:pPr>
            <a:endParaRPr/>
          </a:p>
        </p:txBody>
      </p:sp>
      <p:sp>
        <p:nvSpPr>
          <p:cNvPr id="1255" name="Google Shape;12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56" name="Google Shape;1256;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1263" name="Google Shape;1263;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7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269" name="Google Shape;1269;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0" name="Google Shape;1270;p76"/>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Travis CI? </a:t>
            </a:r>
            <a:endParaRPr/>
          </a:p>
        </p:txBody>
      </p:sp>
      <p:sp>
        <p:nvSpPr>
          <p:cNvPr id="1276" name="Google Shape;127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
        <p:nvSpPr>
          <p:cNvPr id="1277" name="Google Shape;1277;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77"/>
          <p:cNvSpPr txBox="1">
            <a:spLocks noGrp="1"/>
          </p:cNvSpPr>
          <p:nvPr>
            <p:ph type="subTitle" idx="1"/>
          </p:nvPr>
        </p:nvSpPr>
        <p:spPr>
          <a:xfrm>
            <a:off x="12300" y="6521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activity, we will set up Travis CI. </a:t>
            </a:r>
            <a:endParaRPr/>
          </a:p>
        </p:txBody>
      </p:sp>
      <p:sp>
        <p:nvSpPr>
          <p:cNvPr id="1279" name="Google Shape;1279;p7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7"/>
          <p:cNvGrpSpPr/>
          <p:nvPr/>
        </p:nvGrpSpPr>
        <p:grpSpPr>
          <a:xfrm>
            <a:off x="457200" y="1378813"/>
            <a:ext cx="776889" cy="621300"/>
            <a:chOff x="457200" y="1378813"/>
            <a:chExt cx="776889" cy="621300"/>
          </a:xfrm>
        </p:grpSpPr>
        <p:sp>
          <p:nvSpPr>
            <p:cNvPr id="1281" name="Google Shape;1281;p7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7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7"/>
          <p:cNvGrpSpPr/>
          <p:nvPr/>
        </p:nvGrpSpPr>
        <p:grpSpPr>
          <a:xfrm>
            <a:off x="457200" y="2228725"/>
            <a:ext cx="776889" cy="621300"/>
            <a:chOff x="457200" y="1378813"/>
            <a:chExt cx="776889" cy="621300"/>
          </a:xfrm>
        </p:grpSpPr>
        <p:sp>
          <p:nvSpPr>
            <p:cNvPr id="1284" name="Google Shape;1284;p7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7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7"/>
          <p:cNvSpPr txBox="1">
            <a:spLocks noGrp="1"/>
          </p:cNvSpPr>
          <p:nvPr>
            <p:ph type="subTitle" idx="1"/>
          </p:nvPr>
        </p:nvSpPr>
        <p:spPr>
          <a:xfrm>
            <a:off x="1227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287" name="Google Shape;1287;p77"/>
          <p:cNvSpPr/>
          <p:nvPr/>
        </p:nvSpPr>
        <p:spPr>
          <a:xfrm>
            <a:off x="1352550" y="2231119"/>
            <a:ext cx="7517100" cy="960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txBox="1">
            <a:spLocks noGrp="1"/>
          </p:cNvSpPr>
          <p:nvPr>
            <p:ph type="subTitle" idx="2"/>
          </p:nvPr>
        </p:nvSpPr>
        <p:spPr>
          <a:xfrm>
            <a:off x="-12300" y="2385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Travis runs a check on any branches with pull requests to the master branch. You will only be allowed to merge the code if the lint passes.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r>
              <a:rPr lang="en" sz="1800" b="1">
                <a:solidFill>
                  <a:schemeClr val="dk1"/>
                </a:solidFill>
              </a:rPr>
              <a:t>Instructions sent via Slack. </a:t>
            </a:r>
            <a:endParaRPr/>
          </a:p>
        </p:txBody>
      </p:sp>
      <p:sp>
        <p:nvSpPr>
          <p:cNvPr id="1294" name="Google Shape;129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
        <p:nvSpPr>
          <p:cNvPr id="1295" name="Google Shape;1295;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6" name="Google Shape;1296;p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
        <p:nvSpPr>
          <p:cNvPr id="1306" name="Google Shape;1306;p80"/>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Group Challenge: </a:t>
            </a:r>
            <a:br>
              <a:rPr lang="en" sz="3000" b="1">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 ideas, research APIs, and create project designs.</a:t>
            </a:r>
            <a:endParaRPr sz="18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marL="0" lvl="0" indent="0" algn="l" rtl="0">
              <a:spcBef>
                <a:spcPts val="800"/>
              </a:spcBef>
              <a:spcAft>
                <a:spcPts val="800"/>
              </a:spcAft>
              <a:buNone/>
            </a:pPr>
            <a:endParaRPr sz="3000">
              <a:latin typeface="Roboto Light"/>
              <a:ea typeface="Roboto Light"/>
              <a:cs typeface="Roboto Light"/>
              <a:sym typeface="Roboto Light"/>
            </a:endParaRPr>
          </a:p>
        </p:txBody>
      </p:sp>
      <p:sp>
        <p:nvSpPr>
          <p:cNvPr id="1307" name="Google Shape;1307;p80"/>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69 minutes</a:t>
            </a:r>
            <a:endParaRPr/>
          </a:p>
        </p:txBody>
      </p:sp>
      <p:sp>
        <p:nvSpPr>
          <p:cNvPr id="1308" name="Google Shape;1308;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
        <p:nvSpPr>
          <p:cNvPr id="1314" name="Google Shape;1314;p81"/>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315" name="Google Shape;1315;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46" name="Google Shape;1046;p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today’s class, we will cover the following: </a:t>
            </a:r>
            <a:endParaRPr/>
          </a:p>
        </p:txBody>
      </p:sp>
      <p:sp>
        <p:nvSpPr>
          <p:cNvPr id="1047" name="Google Shape;1047;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1048" name="Google Shape;1048;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9" name="Google Shape;1049;p5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Creating a project repo and adding members as collaborators.</a:t>
            </a:r>
            <a:endParaRPr dirty="0">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Setting up a project with linting and Travis CI</a:t>
            </a:r>
            <a:endParaRPr sz="1800" dirty="0">
              <a:latin typeface="Roboto"/>
              <a:ea typeface="Roboto"/>
              <a:cs typeface="Roboto"/>
              <a:sym typeface="Roboto"/>
            </a:endParaRPr>
          </a:p>
        </p:txBody>
      </p:sp>
      <p:sp>
        <p:nvSpPr>
          <p:cNvPr id="1054" name="Google Shape;1054;p5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Submitting your project proposal (ideas, outlines, APIs) by end of class for feedback</a:t>
            </a:r>
            <a:endParaRPr sz="1800" dirty="0">
              <a:latin typeface="Roboto"/>
              <a:ea typeface="Roboto"/>
              <a:cs typeface="Roboto"/>
              <a:sym typeface="Roboto"/>
            </a:endParaRPr>
          </a:p>
        </p:txBody>
      </p:sp>
      <p:pic>
        <p:nvPicPr>
          <p:cNvPr id="1055" name="Google Shape;1055;p57"/>
          <p:cNvPicPr preferRelativeResize="0"/>
          <p:nvPr/>
        </p:nvPicPr>
        <p:blipFill rotWithShape="1">
          <a:blip r:embed="rId3">
            <a:alphaModFix/>
          </a:blip>
          <a:srcRect t="1830" b="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3">
            <a:alphaModFix/>
          </a:blip>
          <a:srcRect t="1830" b="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t="1830" b="1830"/>
          <a:stretch/>
        </p:blipFill>
        <p:spPr>
          <a:xfrm>
            <a:off x="429768" y="3082261"/>
            <a:ext cx="785567" cy="60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2</a:t>
            </a:r>
            <a:endParaRPr/>
          </a:p>
        </p:txBody>
      </p:sp>
      <p:sp>
        <p:nvSpPr>
          <p:cNvPr id="1063" name="Google Shape;1063;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1064" name="Google Shape;1064;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9"/>
          <p:cNvSpPr txBox="1">
            <a:spLocks noGrp="1"/>
          </p:cNvSpPr>
          <p:nvPr>
            <p:ph type="title"/>
          </p:nvPr>
        </p:nvSpPr>
        <p:spPr>
          <a:xfrm>
            <a:off x="2544050" y="1399975"/>
            <a:ext cx="5770200" cy="25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dk1"/>
                </a:solidFill>
                <a:latin typeface="Roboto Light"/>
                <a:ea typeface="Roboto Light"/>
                <a:cs typeface="Roboto Light"/>
                <a:sym typeface="Roboto Light"/>
              </a:rPr>
              <a:t>As we enter Project 2, we’re going to focus more on </a:t>
            </a:r>
            <a:r>
              <a:rPr lang="en" sz="2800" b="1" dirty="0">
                <a:solidFill>
                  <a:schemeClr val="dk1"/>
                </a:solidFill>
              </a:rPr>
              <a:t>code quality</a:t>
            </a:r>
            <a:r>
              <a:rPr lang="en" sz="2800" dirty="0">
                <a:solidFill>
                  <a:schemeClr val="dk1"/>
                </a:solidFill>
                <a:latin typeface="Roboto Light"/>
                <a:ea typeface="Roboto Light"/>
                <a:cs typeface="Roboto Light"/>
                <a:sym typeface="Roboto Light"/>
              </a:rPr>
              <a:t>. Today we’ll cover using a JavaScript linter and Travis CI checks to achieve this.</a:t>
            </a:r>
            <a:endParaRPr sz="2800" dirty="0">
              <a:latin typeface="Roboto Light"/>
              <a:ea typeface="Roboto Light"/>
              <a:cs typeface="Roboto Light"/>
              <a:sym typeface="Roboto Light"/>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1072" name="Google Shape;1072;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vs. Project 1</a:t>
            </a:r>
            <a:endParaRPr/>
          </a:p>
        </p:txBody>
      </p:sp>
      <p:sp>
        <p:nvSpPr>
          <p:cNvPr id="1079" name="Google Shape;1079;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80" name="Google Shape;1080;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1" name="Google Shape;1081;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Project 1, in Project 2 you will be provided with some boilerplate code to jumpstart your applications. This will save some time and ensure that you can dive into building features for your apps.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Don’t Worry!</a:t>
            </a:r>
            <a:endParaRPr/>
          </a:p>
        </p:txBody>
      </p:sp>
      <p:sp>
        <p:nvSpPr>
          <p:cNvPr id="1088" name="Google Shape;1088;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You’ll have plenty of time to brainstorm project ideas before submitting your proposals for review by the end of class.</a:t>
            </a:r>
            <a:endParaRPr/>
          </a:p>
        </p:txBody>
      </p:sp>
      <p:sp>
        <p:nvSpPr>
          <p:cNvPr id="1089" name="Google Shape;108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91" name="Google Shape;1091;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dirty="0"/>
              <a:t>Project 2:</a:t>
            </a:r>
            <a:r>
              <a:rPr lang="en" sz="3000" dirty="0">
                <a:latin typeface="Roboto Light"/>
                <a:ea typeface="Roboto Light"/>
                <a:cs typeface="Roboto Light"/>
                <a:sym typeface="Roboto Light"/>
              </a:rPr>
              <a:t> </a:t>
            </a:r>
            <a:endParaRPr sz="3000" dirty="0">
              <a:latin typeface="Roboto Light"/>
              <a:ea typeface="Roboto Light"/>
              <a:cs typeface="Roboto Light"/>
              <a:sym typeface="Roboto Light"/>
            </a:endParaRPr>
          </a:p>
          <a:p>
            <a:pPr marL="0" lvl="0" indent="0" algn="l" rtl="0">
              <a:spcBef>
                <a:spcPts val="0"/>
              </a:spcBef>
              <a:spcAft>
                <a:spcPts val="0"/>
              </a:spcAft>
              <a:buNone/>
            </a:pPr>
            <a:r>
              <a:rPr lang="en" sz="3000" dirty="0">
                <a:latin typeface="Roboto Light"/>
                <a:ea typeface="Roboto Light"/>
                <a:cs typeface="Roboto Light"/>
                <a:sym typeface="Roboto Light"/>
              </a:rPr>
              <a:t>To build a great project!</a:t>
            </a:r>
            <a:endParaRPr sz="3000" dirty="0">
              <a:latin typeface="Roboto Light"/>
              <a:ea typeface="Roboto Light"/>
              <a:cs typeface="Roboto Light"/>
              <a:sym typeface="Roboto Light"/>
            </a:endParaRPr>
          </a:p>
        </p:txBody>
      </p:sp>
      <p:sp>
        <p:nvSpPr>
          <p:cNvPr id="1097" name="Google Shape;1097;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1103" name="Google Shape;110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5" name="Google Shape;1105;p63"/>
          <p:cNvSpPr/>
          <p:nvPr/>
        </p:nvSpPr>
        <p:spPr>
          <a:xfrm>
            <a:off x="1003925" y="3415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txBox="1">
            <a:spLocks noGrp="1"/>
          </p:cNvSpPr>
          <p:nvPr>
            <p:ph type="subTitle" idx="1"/>
          </p:nvPr>
        </p:nvSpPr>
        <p:spPr>
          <a:xfrm>
            <a:off x="0" y="34158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have a directory structure that meets the MVC paradigm</a:t>
            </a:r>
            <a:endParaRPr sz="1600" dirty="0">
              <a:latin typeface="Roboto"/>
              <a:ea typeface="Roboto"/>
              <a:cs typeface="Roboto"/>
              <a:sym typeface="Roboto"/>
            </a:endParaRPr>
          </a:p>
        </p:txBody>
      </p:sp>
      <p:sp>
        <p:nvSpPr>
          <p:cNvPr id="1107" name="Google Shape;1107;p63"/>
          <p:cNvSpPr/>
          <p:nvPr/>
        </p:nvSpPr>
        <p:spPr>
          <a:xfrm>
            <a:off x="1003800" y="38539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3"/>
          <p:cNvSpPr txBox="1">
            <a:spLocks noGrp="1"/>
          </p:cNvSpPr>
          <p:nvPr>
            <p:ph type="subTitle" idx="2"/>
          </p:nvPr>
        </p:nvSpPr>
        <p:spPr>
          <a:xfrm>
            <a:off x="0" y="38540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meet high-quality coding standards (indentation, scoping, naming, etc.)</a:t>
            </a:r>
            <a:endParaRPr sz="1600" dirty="0">
              <a:latin typeface="Roboto"/>
              <a:ea typeface="Roboto"/>
              <a:cs typeface="Roboto"/>
              <a:sym typeface="Roboto"/>
            </a:endParaRPr>
          </a:p>
        </p:txBody>
      </p:sp>
      <p:sp>
        <p:nvSpPr>
          <p:cNvPr id="1109" name="Google Shape;1109;p63"/>
          <p:cNvSpPr/>
          <p:nvPr/>
        </p:nvSpPr>
        <p:spPr>
          <a:xfrm>
            <a:off x="1003875" y="25394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txBox="1">
            <a:spLocks noGrp="1"/>
          </p:cNvSpPr>
          <p:nvPr>
            <p:ph type="subTitle" idx="3"/>
          </p:nvPr>
        </p:nvSpPr>
        <p:spPr>
          <a:xfrm>
            <a:off x="-150" y="25395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utilize at least one new library, package, or technology that we haven’t discussed</a:t>
            </a:r>
            <a:endParaRPr sz="1600" dirty="0">
              <a:latin typeface="Roboto"/>
              <a:ea typeface="Roboto"/>
              <a:cs typeface="Roboto"/>
              <a:sym typeface="Roboto"/>
            </a:endParaRPr>
          </a:p>
        </p:txBody>
      </p:sp>
      <p:sp>
        <p:nvSpPr>
          <p:cNvPr id="1111" name="Google Shape;1111;p63"/>
          <p:cNvSpPr/>
          <p:nvPr/>
        </p:nvSpPr>
        <p:spPr>
          <a:xfrm>
            <a:off x="1003750" y="29775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txBox="1">
            <a:spLocks noGrp="1"/>
          </p:cNvSpPr>
          <p:nvPr>
            <p:ph type="subTitle" idx="4"/>
          </p:nvPr>
        </p:nvSpPr>
        <p:spPr>
          <a:xfrm>
            <a:off x="0" y="297767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have a polished UX</a:t>
            </a:r>
            <a:endParaRPr sz="1600" dirty="0">
              <a:latin typeface="Roboto"/>
              <a:ea typeface="Roboto"/>
              <a:cs typeface="Roboto"/>
              <a:sym typeface="Roboto"/>
            </a:endParaRPr>
          </a:p>
        </p:txBody>
      </p:sp>
      <p:sp>
        <p:nvSpPr>
          <p:cNvPr id="1113" name="Google Shape;1113;p63"/>
          <p:cNvSpPr/>
          <p:nvPr/>
        </p:nvSpPr>
        <p:spPr>
          <a:xfrm>
            <a:off x="1003900" y="16780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txBox="1">
            <a:spLocks noGrp="1"/>
          </p:cNvSpPr>
          <p:nvPr>
            <p:ph type="subTitle" idx="5"/>
          </p:nvPr>
        </p:nvSpPr>
        <p:spPr>
          <a:xfrm>
            <a:off x="-125" y="16781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implement all CRUD operations</a:t>
            </a:r>
            <a:endParaRPr sz="1600" dirty="0">
              <a:latin typeface="Roboto"/>
              <a:ea typeface="Roboto"/>
              <a:cs typeface="Roboto"/>
              <a:sym typeface="Roboto"/>
            </a:endParaRPr>
          </a:p>
        </p:txBody>
      </p:sp>
      <p:sp>
        <p:nvSpPr>
          <p:cNvPr id="1115" name="Google Shape;1115;p63"/>
          <p:cNvSpPr/>
          <p:nvPr/>
        </p:nvSpPr>
        <p:spPr>
          <a:xfrm>
            <a:off x="1003775" y="21161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txBox="1">
            <a:spLocks noGrp="1"/>
          </p:cNvSpPr>
          <p:nvPr>
            <p:ph type="subTitle" idx="6"/>
          </p:nvPr>
        </p:nvSpPr>
        <p:spPr>
          <a:xfrm>
            <a:off x="0" y="21163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be deployed, including connecting to a database (for example, with Heroku and </a:t>
            </a:r>
            <a:r>
              <a:rPr lang="en" sz="1600" dirty="0" err="1">
                <a:latin typeface="Roboto"/>
                <a:ea typeface="Roboto"/>
                <a:cs typeface="Roboto"/>
                <a:sym typeface="Roboto"/>
              </a:rPr>
              <a:t>JawsDB</a:t>
            </a:r>
            <a:r>
              <a:rPr lang="en" sz="1600" dirty="0">
                <a:latin typeface="Roboto"/>
                <a:ea typeface="Roboto"/>
                <a:cs typeface="Roboto"/>
                <a:sym typeface="Roboto"/>
              </a:rPr>
              <a:t>)</a:t>
            </a:r>
            <a:endParaRPr sz="1600" dirty="0">
              <a:latin typeface="Roboto"/>
              <a:ea typeface="Roboto"/>
              <a:cs typeface="Roboto"/>
              <a:sym typeface="Roboto"/>
            </a:endParaRPr>
          </a:p>
        </p:txBody>
      </p:sp>
      <p:sp>
        <p:nvSpPr>
          <p:cNvPr id="1117" name="Google Shape;1117;p63"/>
          <p:cNvSpPr/>
          <p:nvPr/>
        </p:nvSpPr>
        <p:spPr>
          <a:xfrm>
            <a:off x="1003775" y="8016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3"/>
          <p:cNvSpPr txBox="1">
            <a:spLocks noGrp="1"/>
          </p:cNvSpPr>
          <p:nvPr>
            <p:ph type="subTitle" idx="7"/>
          </p:nvPr>
        </p:nvSpPr>
        <p:spPr>
          <a:xfrm>
            <a:off x="0" y="8018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use a Node and Express web server</a:t>
            </a:r>
            <a:endParaRPr sz="1600" dirty="0">
              <a:latin typeface="Roboto"/>
              <a:ea typeface="Roboto"/>
              <a:cs typeface="Roboto"/>
              <a:sym typeface="Roboto"/>
            </a:endParaRPr>
          </a:p>
        </p:txBody>
      </p:sp>
      <p:sp>
        <p:nvSpPr>
          <p:cNvPr id="1119" name="Google Shape;1119;p63"/>
          <p:cNvSpPr/>
          <p:nvPr/>
        </p:nvSpPr>
        <p:spPr>
          <a:xfrm>
            <a:off x="1003775" y="1239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txBox="1">
            <a:spLocks noGrp="1"/>
          </p:cNvSpPr>
          <p:nvPr>
            <p:ph type="subTitle" idx="8"/>
          </p:nvPr>
        </p:nvSpPr>
        <p:spPr>
          <a:xfrm>
            <a:off x="0" y="12399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be backed by a MySQL database with an ORM </a:t>
            </a:r>
            <a:endParaRPr sz="1600" dirty="0">
              <a:latin typeface="Roboto"/>
              <a:ea typeface="Roboto"/>
              <a:cs typeface="Roboto"/>
              <a:sym typeface="Roboto"/>
            </a:endParaRPr>
          </a:p>
        </p:txBody>
      </p:sp>
      <p:pic>
        <p:nvPicPr>
          <p:cNvPr id="1121" name="Google Shape;1121;p63"/>
          <p:cNvPicPr preferRelativeResize="0"/>
          <p:nvPr/>
        </p:nvPicPr>
        <p:blipFill rotWithShape="1">
          <a:blip r:embed="rId3">
            <a:alphaModFix/>
          </a:blip>
          <a:srcRect t="2552" b="2561"/>
          <a:stretch/>
        </p:blipFill>
        <p:spPr>
          <a:xfrm>
            <a:off x="429768" y="804672"/>
            <a:ext cx="475488" cy="361371"/>
          </a:xfrm>
          <a:prstGeom prst="rect">
            <a:avLst/>
          </a:prstGeom>
          <a:noFill/>
          <a:ln>
            <a:noFill/>
          </a:ln>
        </p:spPr>
      </p:pic>
      <p:pic>
        <p:nvPicPr>
          <p:cNvPr id="1122" name="Google Shape;1122;p63"/>
          <p:cNvPicPr preferRelativeResize="0"/>
          <p:nvPr/>
        </p:nvPicPr>
        <p:blipFill rotWithShape="1">
          <a:blip r:embed="rId3">
            <a:alphaModFix/>
          </a:blip>
          <a:srcRect t="2552" b="2561"/>
          <a:stretch/>
        </p:blipFill>
        <p:spPr>
          <a:xfrm>
            <a:off x="429768" y="1252728"/>
            <a:ext cx="475488" cy="361371"/>
          </a:xfrm>
          <a:prstGeom prst="rect">
            <a:avLst/>
          </a:prstGeom>
          <a:noFill/>
          <a:ln>
            <a:noFill/>
          </a:ln>
        </p:spPr>
      </p:pic>
      <p:pic>
        <p:nvPicPr>
          <p:cNvPr id="1123" name="Google Shape;1123;p63"/>
          <p:cNvPicPr preferRelativeResize="0"/>
          <p:nvPr/>
        </p:nvPicPr>
        <p:blipFill rotWithShape="1">
          <a:blip r:embed="rId3">
            <a:alphaModFix/>
          </a:blip>
          <a:srcRect t="2552" b="2561"/>
          <a:stretch/>
        </p:blipFill>
        <p:spPr>
          <a:xfrm>
            <a:off x="429768" y="1672047"/>
            <a:ext cx="475488" cy="361371"/>
          </a:xfrm>
          <a:prstGeom prst="rect">
            <a:avLst/>
          </a:prstGeom>
          <a:noFill/>
          <a:ln>
            <a:noFill/>
          </a:ln>
        </p:spPr>
      </p:pic>
      <p:pic>
        <p:nvPicPr>
          <p:cNvPr id="1124" name="Google Shape;1124;p63"/>
          <p:cNvPicPr preferRelativeResize="0"/>
          <p:nvPr/>
        </p:nvPicPr>
        <p:blipFill rotWithShape="1">
          <a:blip r:embed="rId3">
            <a:alphaModFix/>
          </a:blip>
          <a:srcRect t="2552" b="2561"/>
          <a:stretch/>
        </p:blipFill>
        <p:spPr>
          <a:xfrm>
            <a:off x="429768" y="2120103"/>
            <a:ext cx="475488" cy="361371"/>
          </a:xfrm>
          <a:prstGeom prst="rect">
            <a:avLst/>
          </a:prstGeom>
          <a:noFill/>
          <a:ln>
            <a:noFill/>
          </a:ln>
        </p:spPr>
      </p:pic>
      <p:pic>
        <p:nvPicPr>
          <p:cNvPr id="1125" name="Google Shape;1125;p63"/>
          <p:cNvPicPr preferRelativeResize="0"/>
          <p:nvPr/>
        </p:nvPicPr>
        <p:blipFill rotWithShape="1">
          <a:blip r:embed="rId3">
            <a:alphaModFix/>
          </a:blip>
          <a:srcRect t="2552" b="2561"/>
          <a:stretch/>
        </p:blipFill>
        <p:spPr>
          <a:xfrm>
            <a:off x="429768" y="2542032"/>
            <a:ext cx="475488" cy="361371"/>
          </a:xfrm>
          <a:prstGeom prst="rect">
            <a:avLst/>
          </a:prstGeom>
          <a:noFill/>
          <a:ln>
            <a:noFill/>
          </a:ln>
        </p:spPr>
      </p:pic>
      <p:pic>
        <p:nvPicPr>
          <p:cNvPr id="1126" name="Google Shape;1126;p63"/>
          <p:cNvPicPr preferRelativeResize="0"/>
          <p:nvPr/>
        </p:nvPicPr>
        <p:blipFill rotWithShape="1">
          <a:blip r:embed="rId3">
            <a:alphaModFix/>
          </a:blip>
          <a:srcRect t="2552" b="2561"/>
          <a:stretch/>
        </p:blipFill>
        <p:spPr>
          <a:xfrm>
            <a:off x="429768" y="2980944"/>
            <a:ext cx="475488" cy="361371"/>
          </a:xfrm>
          <a:prstGeom prst="rect">
            <a:avLst/>
          </a:prstGeom>
          <a:noFill/>
          <a:ln>
            <a:noFill/>
          </a:ln>
        </p:spPr>
      </p:pic>
      <p:pic>
        <p:nvPicPr>
          <p:cNvPr id="1127" name="Google Shape;1127;p63"/>
          <p:cNvPicPr preferRelativeResize="0"/>
          <p:nvPr/>
        </p:nvPicPr>
        <p:blipFill rotWithShape="1">
          <a:blip r:embed="rId3">
            <a:alphaModFix/>
          </a:blip>
          <a:srcRect t="2552" b="2561"/>
          <a:stretch/>
        </p:blipFill>
        <p:spPr>
          <a:xfrm>
            <a:off x="429768" y="3419856"/>
            <a:ext cx="475488" cy="361371"/>
          </a:xfrm>
          <a:prstGeom prst="rect">
            <a:avLst/>
          </a:prstGeom>
          <a:noFill/>
          <a:ln>
            <a:noFill/>
          </a:ln>
        </p:spPr>
      </p:pic>
      <p:pic>
        <p:nvPicPr>
          <p:cNvPr id="1128" name="Google Shape;1128;p63"/>
          <p:cNvPicPr preferRelativeResize="0"/>
          <p:nvPr/>
        </p:nvPicPr>
        <p:blipFill rotWithShape="1">
          <a:blip r:embed="rId3">
            <a:alphaModFix/>
          </a:blip>
          <a:srcRect t="2552" b="2561"/>
          <a:stretch/>
        </p:blipFill>
        <p:spPr>
          <a:xfrm>
            <a:off x="429768" y="3857463"/>
            <a:ext cx="475488" cy="36137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760</Words>
  <Application>Microsoft Macintosh PowerPoint</Application>
  <PresentationFormat>On-screen Show (16:9)</PresentationFormat>
  <Paragraphs>108</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 Thin</vt:lpstr>
      <vt:lpstr>Amatic SC</vt:lpstr>
      <vt:lpstr>Roboto</vt:lpstr>
      <vt:lpstr>Roboto Light</vt:lpstr>
      <vt:lpstr>Arial</vt:lpstr>
      <vt:lpstr>Inconsolata</vt:lpstr>
      <vt:lpstr>Roboto Medium</vt:lpstr>
      <vt:lpstr>Simple Light</vt:lpstr>
      <vt:lpstr>Lesson 15.1</vt:lpstr>
      <vt:lpstr>Sit with your Groups!</vt:lpstr>
      <vt:lpstr>Class Objectives</vt:lpstr>
      <vt:lpstr>Project 2</vt:lpstr>
      <vt:lpstr>As we enter Project 2, we’re going to focus more on code quality. Today we’ll cover using a JavaScript linter and Travis CI checks to achieve this.</vt:lpstr>
      <vt:lpstr>Project 2 vs. Project 1</vt:lpstr>
      <vt:lpstr>Don’t Worry!</vt:lpstr>
      <vt:lpstr>Project 2:  To build a great project!</vt:lpstr>
      <vt:lpstr>Project 2: Coding Requirements</vt:lpstr>
      <vt:lpstr>Project 2: Not Required, But Nice to Have</vt:lpstr>
      <vt:lpstr>Presentation Requirements</vt:lpstr>
      <vt:lpstr>Metrics</vt:lpstr>
      <vt:lpstr>Metrics</vt:lpstr>
      <vt:lpstr>Group Activity:  Create a Repository Work with your project group to create project repos in GitHub and invite each other as collaborators.</vt:lpstr>
      <vt:lpstr>Linting</vt:lpstr>
      <vt:lpstr>What is a JavaScript linter?  Why would we use one?</vt:lpstr>
      <vt:lpstr>JavaScript Linter</vt:lpstr>
      <vt:lpstr>There are several libraries available for linting JavaScript code, but ESLint, the one we’ll be working with, is the most popular: eslint.org</vt:lpstr>
      <vt:lpstr>Questions?</vt:lpstr>
      <vt:lpstr>Partner Activity:  No Lint Example In this activity, you will examine a JavaScript file without ESLint and attempt to identify issues with the code. Instructions sent via Slack.  </vt:lpstr>
      <vt:lpstr>PowerPoint Presentation</vt:lpstr>
      <vt:lpstr>Travis CI  (Continuous Integration) </vt:lpstr>
      <vt:lpstr>What Is Travis CI? </vt:lpstr>
      <vt:lpstr>Activity: Travis CI Setup In this activity, you will add Travis CI to your project. Instructions sent via Slack. </vt:lpstr>
      <vt:lpstr>PowerPoint Presentation</vt:lpstr>
      <vt:lpstr>Group Challenge:  Project Brainstorming Work with your group to identify ideas, research APIs, and create project designs. You will submit your initial project proposals by the end of class today. </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15.1</dc:title>
  <cp:lastModifiedBy>Spencer Shadley</cp:lastModifiedBy>
  <cp:revision>4</cp:revision>
  <dcterms:modified xsi:type="dcterms:W3CDTF">2020-03-01T06:29:32Z</dcterms:modified>
</cp:coreProperties>
</file>